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10287000" cx="18288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3" roundtripDataSignature="AMtx7miWsyixeCMO18+g10CSogb4NGdH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11" Type="http://schemas.openxmlformats.org/officeDocument/2006/relationships/slide" Target="slides/slide5.xml"/><Relationship Id="rId22" Type="http://schemas.openxmlformats.org/officeDocument/2006/relationships/font" Target="fonts/Montserrat-boldItalic.fntdata"/><Relationship Id="rId10" Type="http://schemas.openxmlformats.org/officeDocument/2006/relationships/slide" Target="slides/slide4.xml"/><Relationship Id="rId21" Type="http://schemas.openxmlformats.org/officeDocument/2006/relationships/font" Target="fonts/Montserrat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Montserrat-regular.fntdata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02f957562a_0_5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202f957562a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02fd2f732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202fd2f73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1" name="Google Shape;27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02f957562a_0_3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202f957562a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02f957562a_0_1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202f957562a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02f957562a_0_4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202f957562a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02f957562a_0_4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202f957562a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2f957562a_0_4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202f957562a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02f957562a_0_4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202f957562a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02f957562a_0_4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202f957562a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02f957562a_0_5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202f957562a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02f957562a_0_34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g202f957562a_0_34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g202f957562a_0_34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02f957562a_0_347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g202f957562a_0_34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3" name="Google Shape;93;g202f957562a_0_34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202f957562a_0_34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g202f957562a_0_34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02f957562a_0_3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202f957562a_0_35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g202f957562a_0_35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g202f957562a_0_35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g202f957562a_0_35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02f957562a_0_359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g202f957562a_0_359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g202f957562a_0_35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g202f957562a_0_35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g202f957562a_0_35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02f957562a_0_36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g202f957562a_0_365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1" name="Google Shape;111;g202f957562a_0_365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2" name="Google Shape;112;g202f957562a_0_36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g202f957562a_0_36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g202f957562a_0_36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02f957562a_0_37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g202f957562a_0_372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g202f957562a_0_372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19" name="Google Shape;119;g202f957562a_0_372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g202f957562a_0_372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1" name="Google Shape;121;g202f957562a_0_37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g202f957562a_0_37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g202f957562a_0_37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02f957562a_0_38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g202f957562a_0_38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g202f957562a_0_38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g202f957562a_0_38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02f957562a_0_386"/>
          <p:cNvSpPr txBox="1"/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g202f957562a_0_386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2" name="Google Shape;132;g202f957562a_0_386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3" name="Google Shape;133;g202f957562a_0_38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g202f957562a_0_38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202f957562a_0_38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6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02f957562a_0_393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202f957562a_0_39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g202f957562a_0_393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0" name="Google Shape;140;g202f957562a_0_39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g202f957562a_0_39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g202f957562a_0_39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02f957562a_0_40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g202f957562a_0_400"/>
          <p:cNvSpPr txBox="1"/>
          <p:nvPr>
            <p:ph idx="1" type="body"/>
          </p:nvPr>
        </p:nvSpPr>
        <p:spPr>
          <a:xfrm rot="5400000">
            <a:off x="2308951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g202f957562a_0_40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g202f957562a_0_40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g202f957562a_0_40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02f957562a_0_406"/>
          <p:cNvSpPr txBox="1"/>
          <p:nvPr>
            <p:ph type="title"/>
          </p:nvPr>
        </p:nvSpPr>
        <p:spPr>
          <a:xfrm rot="5400000">
            <a:off x="4732351" y="2171689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g202f957562a_0_406"/>
          <p:cNvSpPr txBox="1"/>
          <p:nvPr>
            <p:ph idx="1" type="body"/>
          </p:nvPr>
        </p:nvSpPr>
        <p:spPr>
          <a:xfrm rot="5400000">
            <a:off x="541350" y="190487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g202f957562a_0_40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g202f957562a_0_40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g202f957562a_0_40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9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0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0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2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3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02f957562a_0_3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g202f957562a_0_337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g202f957562a_0_33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g202f957562a_0_33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g202f957562a_0_33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5" Type="http://schemas.openxmlformats.org/officeDocument/2006/relationships/image" Target="../media/image4.png"/><Relationship Id="rId6" Type="http://schemas.openxmlformats.org/officeDocument/2006/relationships/image" Target="../media/image15.png"/><Relationship Id="rId7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youthidiomas.com.br" TargetMode="External"/><Relationship Id="rId10" Type="http://schemas.openxmlformats.org/officeDocument/2006/relationships/hyperlink" Target="https://api.whatsapp.com/send?phone=5585985249935&amp;text=Ol%C3%A1%2C+gostaria+de+saber+mais+sobre+os+cursos+de+tecnologia+e+idiomas%C2%A0da%C2%A0Youth%C2%A0%3A%29" TargetMode="External"/><Relationship Id="rId12" Type="http://schemas.openxmlformats.org/officeDocument/2006/relationships/hyperlink" Target="mailto:contato@youthidiomas.com.br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24.png"/><Relationship Id="rId9" Type="http://schemas.openxmlformats.org/officeDocument/2006/relationships/hyperlink" Target="http://www.instagram.com/youthidiomas" TargetMode="External"/><Relationship Id="rId5" Type="http://schemas.openxmlformats.org/officeDocument/2006/relationships/hyperlink" Target="http://www.instagram.com/youthidiomas" TargetMode="External"/><Relationship Id="rId6" Type="http://schemas.openxmlformats.org/officeDocument/2006/relationships/image" Target="../media/image18.png"/><Relationship Id="rId7" Type="http://schemas.openxmlformats.org/officeDocument/2006/relationships/hyperlink" Target="mailto:contato@youthidiomas.com.br" TargetMode="External"/><Relationship Id="rId8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9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23.png"/><Relationship Id="rId7" Type="http://schemas.openxmlformats.org/officeDocument/2006/relationships/image" Target="../media/image22.png"/><Relationship Id="rId8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"/>
          <p:cNvSpPr/>
          <p:nvPr/>
        </p:nvSpPr>
        <p:spPr>
          <a:xfrm flipH="1">
            <a:off x="-15377" y="-3"/>
            <a:ext cx="18303377" cy="10279337"/>
          </a:xfrm>
          <a:custGeom>
            <a:rect b="b" l="l" r="r" t="t"/>
            <a:pathLst>
              <a:path extrusionOk="0" h="15814365" w="18967230">
                <a:moveTo>
                  <a:pt x="18967230" y="0"/>
                </a:moveTo>
                <a:lnTo>
                  <a:pt x="0" y="0"/>
                </a:lnTo>
                <a:lnTo>
                  <a:pt x="0" y="15814365"/>
                </a:lnTo>
                <a:lnTo>
                  <a:pt x="18967230" y="15814365"/>
                </a:lnTo>
                <a:lnTo>
                  <a:pt x="18967230" y="0"/>
                </a:lnTo>
                <a:close/>
              </a:path>
            </a:pathLst>
          </a:custGeom>
          <a:blipFill rotWithShape="1">
            <a:blip r:embed="rId3">
              <a:alphaModFix amt="9999"/>
            </a:blip>
            <a:stretch>
              <a:fillRect b="-1361" l="-1142" r="-484" t="-20521"/>
            </a:stretch>
          </a:blipFill>
          <a:ln>
            <a:noFill/>
          </a:ln>
        </p:spPr>
      </p:sp>
      <p:sp>
        <p:nvSpPr>
          <p:cNvPr id="160" name="Google Shape;160;p1"/>
          <p:cNvSpPr/>
          <p:nvPr/>
        </p:nvSpPr>
        <p:spPr>
          <a:xfrm rot="495896">
            <a:off x="11063540" y="2803295"/>
            <a:ext cx="7852008" cy="7852008"/>
          </a:xfrm>
          <a:custGeom>
            <a:rect b="b" l="l" r="r" t="t"/>
            <a:pathLst>
              <a:path extrusionOk="0" h="7852008" w="7852008">
                <a:moveTo>
                  <a:pt x="0" y="0"/>
                </a:moveTo>
                <a:lnTo>
                  <a:pt x="7852008" y="0"/>
                </a:lnTo>
                <a:lnTo>
                  <a:pt x="7852008" y="7852009"/>
                </a:lnTo>
                <a:lnTo>
                  <a:pt x="0" y="78520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1" name="Google Shape;161;p1"/>
          <p:cNvSpPr txBox="1"/>
          <p:nvPr/>
        </p:nvSpPr>
        <p:spPr>
          <a:xfrm>
            <a:off x="9593268" y="1279226"/>
            <a:ext cx="292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8F8F8"/>
                </a:solidFill>
                <a:latin typeface="Calibri"/>
                <a:ea typeface="Calibri"/>
                <a:cs typeface="Calibri"/>
                <a:sym typeface="Calibri"/>
              </a:rPr>
              <a:t>PROJETO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"/>
          <p:cNvSpPr/>
          <p:nvPr/>
        </p:nvSpPr>
        <p:spPr>
          <a:xfrm>
            <a:off x="11300284" y="1262685"/>
            <a:ext cx="656861" cy="459803"/>
          </a:xfrm>
          <a:custGeom>
            <a:rect b="b" l="l" r="r" t="t"/>
            <a:pathLst>
              <a:path extrusionOk="0" h="459803" w="656861">
                <a:moveTo>
                  <a:pt x="0" y="0"/>
                </a:moveTo>
                <a:lnTo>
                  <a:pt x="656861" y="0"/>
                </a:lnTo>
                <a:lnTo>
                  <a:pt x="656861" y="459803"/>
                </a:lnTo>
                <a:lnTo>
                  <a:pt x="0" y="4598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3" name="Google Shape;163;p1"/>
          <p:cNvSpPr txBox="1"/>
          <p:nvPr/>
        </p:nvSpPr>
        <p:spPr>
          <a:xfrm>
            <a:off x="9486254" y="1557600"/>
            <a:ext cx="7192800" cy="17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b="1" i="0" lang="en-US" sz="11216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 FUTURO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"/>
          <p:cNvSpPr/>
          <p:nvPr/>
        </p:nvSpPr>
        <p:spPr>
          <a:xfrm>
            <a:off x="892650" y="930537"/>
            <a:ext cx="3412360" cy="2353560"/>
          </a:xfrm>
          <a:custGeom>
            <a:rect b="b" l="l" r="r" t="t"/>
            <a:pathLst>
              <a:path extrusionOk="0" h="2353560" w="3412360">
                <a:moveTo>
                  <a:pt x="0" y="0"/>
                </a:moveTo>
                <a:lnTo>
                  <a:pt x="3412360" y="0"/>
                </a:lnTo>
                <a:lnTo>
                  <a:pt x="3412360" y="2353561"/>
                </a:lnTo>
                <a:lnTo>
                  <a:pt x="0" y="23535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45767" l="-16053" r="-16064" t="-45769"/>
            </a:stretch>
          </a:blipFill>
          <a:ln>
            <a:noFill/>
          </a:ln>
        </p:spPr>
      </p:sp>
      <p:sp>
        <p:nvSpPr>
          <p:cNvPr id="165" name="Google Shape;165;p1"/>
          <p:cNvSpPr txBox="1"/>
          <p:nvPr/>
        </p:nvSpPr>
        <p:spPr>
          <a:xfrm>
            <a:off x="12351661" y="1246300"/>
            <a:ext cx="3133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EDUCAÇÃO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"/>
          <p:cNvSpPr/>
          <p:nvPr/>
        </p:nvSpPr>
        <p:spPr>
          <a:xfrm>
            <a:off x="-7700" y="4723650"/>
            <a:ext cx="18288000" cy="32091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538250">
            <a:off x="2482076" y="5289664"/>
            <a:ext cx="7002623" cy="523887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"/>
          <p:cNvSpPr txBox="1"/>
          <p:nvPr/>
        </p:nvSpPr>
        <p:spPr>
          <a:xfrm>
            <a:off x="3280099" y="5188150"/>
            <a:ext cx="9006900" cy="17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b="1" i="0" lang="en-US" sz="11216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POO</a:t>
            </a:r>
            <a:endParaRPr b="1" i="0" sz="11216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"/>
          <p:cNvSpPr txBox="1"/>
          <p:nvPr/>
        </p:nvSpPr>
        <p:spPr>
          <a:xfrm>
            <a:off x="3388993" y="5047176"/>
            <a:ext cx="292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D9BD34"/>
                </a:solidFill>
                <a:latin typeface="Calibri"/>
                <a:ea typeface="Calibri"/>
                <a:cs typeface="Calibri"/>
                <a:sym typeface="Calibri"/>
              </a:rPr>
              <a:t>MÓDULO 03</a:t>
            </a:r>
            <a:endParaRPr b="1" i="0" sz="3200" u="none" cap="none" strike="noStrike">
              <a:solidFill>
                <a:srgbClr val="D9BD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"/>
          <p:cNvSpPr/>
          <p:nvPr/>
        </p:nvSpPr>
        <p:spPr>
          <a:xfrm>
            <a:off x="3389000" y="7182625"/>
            <a:ext cx="1964400" cy="459900"/>
          </a:xfrm>
          <a:prstGeom prst="roundRect">
            <a:avLst>
              <a:gd fmla="val 16667" name="adj"/>
            </a:avLst>
          </a:prstGeom>
          <a:solidFill>
            <a:srgbClr val="16009C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8F8F8"/>
                </a:solidFill>
                <a:latin typeface="Calibri"/>
                <a:ea typeface="Calibri"/>
                <a:cs typeface="Calibri"/>
                <a:sym typeface="Calibri"/>
              </a:rPr>
              <a:t>AULA 1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"/>
          <p:cNvSpPr txBox="1"/>
          <p:nvPr/>
        </p:nvSpPr>
        <p:spPr>
          <a:xfrm>
            <a:off x="3280100" y="6405275"/>
            <a:ext cx="9139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Programação Orientada a Objetos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2f957562a_0_523"/>
          <p:cNvSpPr/>
          <p:nvPr/>
        </p:nvSpPr>
        <p:spPr>
          <a:xfrm>
            <a:off x="0" y="910500"/>
            <a:ext cx="18288000" cy="9234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g202f957562a_0_523"/>
          <p:cNvSpPr txBox="1"/>
          <p:nvPr/>
        </p:nvSpPr>
        <p:spPr>
          <a:xfrm>
            <a:off x="673450" y="910450"/>
            <a:ext cx="13391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45720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Classes - métodos</a:t>
            </a:r>
            <a:endParaRPr b="1" i="0" sz="6000" u="none" cap="none" strike="noStrike">
              <a:solidFill>
                <a:srgbClr val="D9BD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202f957562a_0_523"/>
          <p:cNvSpPr txBox="1"/>
          <p:nvPr/>
        </p:nvSpPr>
        <p:spPr>
          <a:xfrm>
            <a:off x="1239650" y="2025175"/>
            <a:ext cx="16511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Quando você está trabalhando com classes em Python, além do método </a:t>
            </a:r>
            <a:r>
              <a:rPr b="0" i="0" lang="en-US" sz="2800" u="none" cap="none" strike="noStrike">
                <a:solidFill>
                  <a:srgbClr val="D9BD34"/>
                </a:solidFill>
                <a:latin typeface="Arial"/>
                <a:ea typeface="Arial"/>
                <a:cs typeface="Arial"/>
                <a:sym typeface="Arial"/>
              </a:rPr>
              <a:t>__init__</a:t>
            </a: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você pode definir outros métodos que descrevem o comportamento dos objetos dessa classe.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202f957562a_0_523"/>
          <p:cNvSpPr txBox="1"/>
          <p:nvPr/>
        </p:nvSpPr>
        <p:spPr>
          <a:xfrm>
            <a:off x="1357100" y="3071875"/>
            <a:ext cx="14966100" cy="41328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None/>
            </a:pPr>
            <a:r>
              <a:rPr b="0" i="0" lang="en-US" sz="2850" u="none" cap="none" strike="noStrike">
                <a:solidFill>
                  <a:srgbClr val="2E95D3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0" i="0" lang="en-US" sz="2850" u="none" cap="none" strike="noStrike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2850" u="none" cap="none" strike="noStrike">
                <a:solidFill>
                  <a:srgbClr val="F22C3D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Livro</a:t>
            </a:r>
            <a:r>
              <a:rPr b="0" i="0" lang="en-US" sz="2850" u="none" cap="none" strike="noStrike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2850" u="none" cap="none" strike="noStrike">
              <a:solidFill>
                <a:srgbClr val="FFFFFF"/>
              </a:solidFill>
              <a:highlight>
                <a:srgbClr val="0D0D0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None/>
            </a:pPr>
            <a:r>
              <a:rPr b="0" i="0" lang="en-US" sz="2850" u="none" cap="none" strike="noStrike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-US" sz="2850" u="none" cap="none" strike="noStrike">
                <a:solidFill>
                  <a:srgbClr val="2E95D3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2850" u="none" cap="none" strike="noStrike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2850" u="sng" cap="none" strike="noStrike">
                <a:solidFill>
                  <a:srgbClr val="F22C3D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__</a:t>
            </a:r>
            <a:r>
              <a:rPr b="0" i="0" lang="en-US" sz="2850" u="none" cap="none" strike="noStrike">
                <a:solidFill>
                  <a:srgbClr val="F22C3D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init</a:t>
            </a:r>
            <a:r>
              <a:rPr b="0" i="0" lang="en-US" sz="2850" u="sng" cap="none" strike="noStrike">
                <a:solidFill>
                  <a:srgbClr val="F22C3D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__</a:t>
            </a:r>
            <a:r>
              <a:rPr b="0" i="0" lang="en-US" sz="2850" u="none" cap="none" strike="noStrike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(self, titulo, autor, ano_publicacao):</a:t>
            </a:r>
            <a:endParaRPr b="0" i="0" sz="2850" u="none" cap="none" strike="noStrike">
              <a:solidFill>
                <a:srgbClr val="FFFFFF"/>
              </a:solidFill>
              <a:highlight>
                <a:srgbClr val="0D0D0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None/>
            </a:pPr>
            <a:r>
              <a:rPr b="0" i="0" lang="en-US" sz="2850" u="none" cap="none" strike="noStrike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        self.titulo = titulo</a:t>
            </a:r>
            <a:endParaRPr b="0" i="0" sz="2850" u="none" cap="none" strike="noStrike">
              <a:solidFill>
                <a:srgbClr val="FFFFFF"/>
              </a:solidFill>
              <a:highlight>
                <a:srgbClr val="0D0D0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None/>
            </a:pPr>
            <a:r>
              <a:rPr b="0" i="0" lang="en-US" sz="2850" u="none" cap="none" strike="noStrike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        self.autor = autor</a:t>
            </a:r>
            <a:endParaRPr b="0" i="0" sz="2850" u="none" cap="none" strike="noStrike">
              <a:solidFill>
                <a:srgbClr val="FFFFFF"/>
              </a:solidFill>
              <a:highlight>
                <a:srgbClr val="0D0D0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None/>
            </a:pPr>
            <a:r>
              <a:rPr b="0" i="0" lang="en-US" sz="2850" u="none" cap="none" strike="noStrike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        self.ano_publicacao = ano_publicacao</a:t>
            </a:r>
            <a:endParaRPr b="0" i="0" sz="2850" u="none" cap="none" strike="noStrike">
              <a:solidFill>
                <a:srgbClr val="FFFFFF"/>
              </a:solidFill>
              <a:highlight>
                <a:srgbClr val="0D0D0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None/>
            </a:pPr>
            <a:r>
              <a:t/>
            </a:r>
            <a:endParaRPr b="0" i="0" sz="2850" u="none" cap="none" strike="noStrike">
              <a:solidFill>
                <a:srgbClr val="FFFFFF"/>
              </a:solidFill>
              <a:highlight>
                <a:srgbClr val="0D0D0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None/>
            </a:pPr>
            <a:r>
              <a:rPr b="0" i="0" lang="en-US" sz="2850" u="none" cap="none" strike="noStrike">
                <a:solidFill>
                  <a:srgbClr val="2E95D3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2850" u="none" cap="none" strike="noStrike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2850" u="none" cap="none" strike="noStrike">
                <a:solidFill>
                  <a:srgbClr val="F22C3D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detalhes</a:t>
            </a:r>
            <a:r>
              <a:rPr b="0" i="0" lang="en-US" sz="2850" u="none" cap="none" strike="noStrike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(self):</a:t>
            </a:r>
            <a:endParaRPr b="0" i="0" sz="2850" u="none" cap="none" strike="noStrike">
              <a:solidFill>
                <a:srgbClr val="FFFFFF"/>
              </a:solidFill>
              <a:highlight>
                <a:srgbClr val="0D0D0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None/>
            </a:pPr>
            <a:r>
              <a:rPr b="0" i="0" lang="en-US" sz="2850" u="none" cap="none" strike="noStrike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0" i="0" lang="en-US" sz="2850" u="none" cap="none" strike="noStrike">
                <a:solidFill>
                  <a:srgbClr val="2E95D3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0" i="0" lang="en-US" sz="2850" u="none" cap="none" strike="noStrike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2850" u="none" cap="none" strike="noStrike">
                <a:solidFill>
                  <a:srgbClr val="00A67D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f"Título: {self.titulo}, Autor: {self.autor}, Ano de Publicação: {self.ano_publicacao}"</a:t>
            </a:r>
            <a:endParaRPr b="0" i="0" sz="2850" u="none" cap="none" strike="noStrike">
              <a:solidFill>
                <a:srgbClr val="FFFFFF"/>
              </a:solidFill>
              <a:highlight>
                <a:srgbClr val="0D0D0D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1" name="Google Shape;261;g202f957562a_0_523"/>
          <p:cNvSpPr txBox="1"/>
          <p:nvPr/>
        </p:nvSpPr>
        <p:spPr>
          <a:xfrm>
            <a:off x="1239650" y="7565450"/>
            <a:ext cx="13642500" cy="2355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livroPython = Livro(</a:t>
            </a:r>
            <a:r>
              <a:rPr b="0" i="0" lang="en-US" sz="2800" u="none" cap="none" strike="noStrike">
                <a:solidFill>
                  <a:srgbClr val="00A67D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"Pense em Python"</a:t>
            </a:r>
            <a:r>
              <a:rPr b="0" i="0" lang="en-US" sz="2800" u="none" cap="none" strike="noStrike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n-US" sz="2800" u="none" cap="none" strike="noStrike">
                <a:solidFill>
                  <a:srgbClr val="00A67D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"Allen B. Downey"</a:t>
            </a:r>
            <a:r>
              <a:rPr b="0" i="0" lang="en-US" sz="2800" u="none" cap="none" strike="noStrike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n-US" sz="2800" u="none" cap="none" strike="noStrike">
                <a:solidFill>
                  <a:srgbClr val="DF3079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2002</a:t>
            </a:r>
            <a:r>
              <a:rPr b="0" i="0" lang="en-US" sz="2800" u="none" cap="none" strike="noStrike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2800" u="none" cap="none" strike="noStrike">
              <a:solidFill>
                <a:srgbClr val="FFFFFF"/>
              </a:solidFill>
              <a:highlight>
                <a:srgbClr val="0D0D0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highlight>
                <a:srgbClr val="0D0D0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print( livroPython.detalhes())</a:t>
            </a:r>
            <a:r>
              <a:rPr b="0" i="0" lang="en-US" sz="2850" u="none" cap="none" strike="noStrike">
                <a:solidFill>
                  <a:srgbClr val="888888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# Saída: Título: Aprendendo Python, Autor: José da Silva, Ano de Publicação: 2022</a:t>
            </a:r>
            <a:endParaRPr b="0" i="0" sz="2850" u="none" cap="none" strike="noStrike">
              <a:solidFill>
                <a:srgbClr val="888888"/>
              </a:solidFill>
              <a:highlight>
                <a:srgbClr val="0D0D0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highlight>
                <a:srgbClr val="0D0D0D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02fd2f7322_0_0"/>
          <p:cNvSpPr/>
          <p:nvPr/>
        </p:nvSpPr>
        <p:spPr>
          <a:xfrm>
            <a:off x="0" y="910500"/>
            <a:ext cx="18288000" cy="9234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202fd2f7322_0_0"/>
          <p:cNvSpPr txBox="1"/>
          <p:nvPr/>
        </p:nvSpPr>
        <p:spPr>
          <a:xfrm>
            <a:off x="673450" y="910450"/>
            <a:ext cx="13391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45720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ATIVIDADES</a:t>
            </a:r>
            <a:endParaRPr b="1" i="0" sz="6000" u="none" cap="none" strike="noStrike">
              <a:solidFill>
                <a:srgbClr val="D9BD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202fd2f7322_0_0"/>
          <p:cNvSpPr txBox="1"/>
          <p:nvPr/>
        </p:nvSpPr>
        <p:spPr>
          <a:xfrm>
            <a:off x="1239650" y="2025175"/>
            <a:ext cx="14450100" cy="6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Crie uma classe chamada </a:t>
            </a: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ContaBancaria</a:t>
            </a: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que represente uma conta bancária.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classe deve ter os atributos saldo e titular. Implemente métodos para depositar, sacar e verificar o saldo da conta. 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Crie classe Calculadora com os conceitos de POO. Ela deverá ter as 4 operações básicas como métodos. 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Crie uma classe chamada Círculo. Essa classe deverá ter o raio como atributo e os métodos calcular área e círculo e calcular perímetro.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"/>
          <p:cNvSpPr/>
          <p:nvPr/>
        </p:nvSpPr>
        <p:spPr>
          <a:xfrm flipH="1">
            <a:off x="-15377" y="216996"/>
            <a:ext cx="18303377" cy="10081658"/>
          </a:xfrm>
          <a:custGeom>
            <a:rect b="b" l="l" r="r" t="t"/>
            <a:pathLst>
              <a:path extrusionOk="0" h="15814365" w="18967230">
                <a:moveTo>
                  <a:pt x="18967230" y="0"/>
                </a:moveTo>
                <a:lnTo>
                  <a:pt x="0" y="0"/>
                </a:lnTo>
                <a:lnTo>
                  <a:pt x="0" y="15814365"/>
                </a:lnTo>
                <a:lnTo>
                  <a:pt x="18967230" y="15814365"/>
                </a:lnTo>
                <a:lnTo>
                  <a:pt x="18967230" y="0"/>
                </a:lnTo>
                <a:close/>
              </a:path>
            </a:pathLst>
          </a:custGeom>
          <a:blipFill rotWithShape="1">
            <a:blip r:embed="rId3">
              <a:alphaModFix amt="9999"/>
            </a:blip>
            <a:stretch>
              <a:fillRect b="-1361" l="-1142" r="-484" t="-20521"/>
            </a:stretch>
          </a:blipFill>
          <a:ln>
            <a:noFill/>
          </a:ln>
        </p:spPr>
      </p:sp>
      <p:sp>
        <p:nvSpPr>
          <p:cNvPr id="274" name="Google Shape;274;p3"/>
          <p:cNvSpPr/>
          <p:nvPr/>
        </p:nvSpPr>
        <p:spPr>
          <a:xfrm>
            <a:off x="5800667" y="1739276"/>
            <a:ext cx="5969736" cy="4250773"/>
          </a:xfrm>
          <a:custGeom>
            <a:rect b="b" l="l" r="r" t="t"/>
            <a:pathLst>
              <a:path extrusionOk="0" h="4250773" w="5969736">
                <a:moveTo>
                  <a:pt x="0" y="0"/>
                </a:moveTo>
                <a:lnTo>
                  <a:pt x="5969736" y="0"/>
                </a:lnTo>
                <a:lnTo>
                  <a:pt x="5969736" y="4250773"/>
                </a:lnTo>
                <a:lnTo>
                  <a:pt x="0" y="42507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2689" l="-8573" r="-8571" t="-31827"/>
            </a:stretch>
          </a:blipFill>
          <a:ln>
            <a:noFill/>
          </a:ln>
        </p:spPr>
      </p:sp>
      <p:sp>
        <p:nvSpPr>
          <p:cNvPr id="275" name="Google Shape;275;p3">
            <a:hlinkClick r:id="rId5"/>
          </p:cNvPr>
          <p:cNvSpPr/>
          <p:nvPr/>
        </p:nvSpPr>
        <p:spPr>
          <a:xfrm>
            <a:off x="9363080" y="6567194"/>
            <a:ext cx="443805" cy="443805"/>
          </a:xfrm>
          <a:custGeom>
            <a:rect b="b" l="l" r="r" t="t"/>
            <a:pathLst>
              <a:path extrusionOk="0" h="443805" w="443805">
                <a:moveTo>
                  <a:pt x="0" y="0"/>
                </a:moveTo>
                <a:lnTo>
                  <a:pt x="443805" y="0"/>
                </a:lnTo>
                <a:lnTo>
                  <a:pt x="443805" y="443805"/>
                </a:lnTo>
                <a:lnTo>
                  <a:pt x="0" y="4438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6" name="Google Shape;276;p3">
            <a:hlinkClick r:id="rId7"/>
          </p:cNvPr>
          <p:cNvSpPr/>
          <p:nvPr/>
        </p:nvSpPr>
        <p:spPr>
          <a:xfrm>
            <a:off x="6170582" y="7340494"/>
            <a:ext cx="581430" cy="494275"/>
          </a:xfrm>
          <a:custGeom>
            <a:rect b="b" l="l" r="r" t="t"/>
            <a:pathLst>
              <a:path extrusionOk="0" h="494275" w="581430">
                <a:moveTo>
                  <a:pt x="0" y="0"/>
                </a:moveTo>
                <a:lnTo>
                  <a:pt x="581430" y="0"/>
                </a:lnTo>
                <a:lnTo>
                  <a:pt x="581430" y="494275"/>
                </a:lnTo>
                <a:lnTo>
                  <a:pt x="0" y="4942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7" name="Google Shape;277;p3"/>
          <p:cNvSpPr txBox="1"/>
          <p:nvPr/>
        </p:nvSpPr>
        <p:spPr>
          <a:xfrm>
            <a:off x="9946067" y="6485349"/>
            <a:ext cx="2682231" cy="481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b="1" i="0" lang="en-US" sz="2799" u="sng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youthidiomas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"/>
          <p:cNvSpPr txBox="1"/>
          <p:nvPr/>
        </p:nvSpPr>
        <p:spPr>
          <a:xfrm>
            <a:off x="8375587" y="8994140"/>
            <a:ext cx="1308236" cy="264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99"/>
              <a:buFont typeface="Arial"/>
              <a:buNone/>
            </a:pPr>
            <a:r>
              <a:rPr b="1" i="0" lang="en-US" sz="159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"/>
          <p:cNvSpPr txBox="1"/>
          <p:nvPr/>
        </p:nvSpPr>
        <p:spPr>
          <a:xfrm>
            <a:off x="5961223" y="6485349"/>
            <a:ext cx="3068481" cy="481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b="1" i="0" lang="en-US" sz="2799" u="sng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(85) 98524-9935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"/>
          <p:cNvSpPr txBox="1"/>
          <p:nvPr/>
        </p:nvSpPr>
        <p:spPr>
          <a:xfrm>
            <a:off x="7466819" y="8260840"/>
            <a:ext cx="3515863" cy="3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86"/>
              <a:buFont typeface="Arial"/>
              <a:buNone/>
            </a:pPr>
            <a:r>
              <a:rPr b="1" i="0" lang="en-US" sz="1786" u="sng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www.youthidiomas.com.br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"/>
          <p:cNvSpPr txBox="1"/>
          <p:nvPr/>
        </p:nvSpPr>
        <p:spPr>
          <a:xfrm>
            <a:off x="6752012" y="7370826"/>
            <a:ext cx="5018391" cy="389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9"/>
              <a:buFont typeface="Arial"/>
              <a:buNone/>
            </a:pPr>
            <a:r>
              <a:rPr b="1" i="0" lang="en-US" sz="2299" u="sng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contato@youthidiomas.com.br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g202f957562a_0_3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415307">
            <a:off x="1850350" y="2157938"/>
            <a:ext cx="5937175" cy="846807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202f957562a_0_329"/>
          <p:cNvSpPr/>
          <p:nvPr/>
        </p:nvSpPr>
        <p:spPr>
          <a:xfrm>
            <a:off x="5484375" y="378750"/>
            <a:ext cx="7018800" cy="9529500"/>
          </a:xfrm>
          <a:prstGeom prst="roundRect">
            <a:avLst>
              <a:gd fmla="val 7479" name="adj"/>
            </a:avLst>
          </a:prstGeom>
          <a:gradFill>
            <a:gsLst>
              <a:gs pos="0">
                <a:srgbClr val="757575">
                  <a:alpha val="73725"/>
                </a:srgbClr>
              </a:gs>
              <a:gs pos="100000">
                <a:srgbClr val="121219">
                  <a:alpha val="7372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202f957562a_0_329"/>
          <p:cNvSpPr txBox="1"/>
          <p:nvPr/>
        </p:nvSpPr>
        <p:spPr>
          <a:xfrm>
            <a:off x="9309899" y="2157950"/>
            <a:ext cx="216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8F8F8"/>
                </a:solidFill>
                <a:latin typeface="Calibri"/>
                <a:ea typeface="Calibri"/>
                <a:cs typeface="Calibri"/>
                <a:sym typeface="Calibri"/>
              </a:rPr>
              <a:t>CONTEÚDOS 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202f957562a_0_329"/>
          <p:cNvSpPr txBox="1"/>
          <p:nvPr/>
        </p:nvSpPr>
        <p:spPr>
          <a:xfrm>
            <a:off x="6739500" y="660200"/>
            <a:ext cx="4809000" cy="16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b="1" i="0" lang="en-US" sz="10616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AULA 10</a:t>
            </a:r>
            <a:endParaRPr b="1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202f957562a_0_329"/>
          <p:cNvSpPr txBox="1"/>
          <p:nvPr/>
        </p:nvSpPr>
        <p:spPr>
          <a:xfrm>
            <a:off x="6309900" y="3136100"/>
            <a:ext cx="5719500" cy="25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Char char="●"/>
            </a:pPr>
            <a:r>
              <a:rPr b="0" i="0" lang="en-US" sz="2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Orientação à Objeto</a:t>
            </a:r>
            <a:endParaRPr b="0" i="0" sz="2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Char char="●"/>
            </a:pPr>
            <a:r>
              <a:rPr b="0" i="0" lang="en-US" sz="2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Paradigmas</a:t>
            </a:r>
            <a:endParaRPr b="0" i="0" sz="2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Char char="●"/>
            </a:pPr>
            <a:r>
              <a:rPr b="0" i="0" lang="en-US" sz="2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Classes </a:t>
            </a:r>
            <a:endParaRPr b="0" i="0" sz="2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Char char="●"/>
            </a:pPr>
            <a:r>
              <a:rPr b="0" i="0" lang="en-US" sz="2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Objetos</a:t>
            </a:r>
            <a:endParaRPr b="0" i="0" sz="2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02f957562a_0_164"/>
          <p:cNvSpPr/>
          <p:nvPr/>
        </p:nvSpPr>
        <p:spPr>
          <a:xfrm>
            <a:off x="0" y="910500"/>
            <a:ext cx="18288000" cy="9234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g202f957562a_0_164"/>
          <p:cNvSpPr txBox="1"/>
          <p:nvPr/>
        </p:nvSpPr>
        <p:spPr>
          <a:xfrm>
            <a:off x="673450" y="910450"/>
            <a:ext cx="13391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Orientação a objeto </a:t>
            </a:r>
            <a:endParaRPr b="1" i="0" sz="6000" u="none" cap="none" strike="noStrike">
              <a:solidFill>
                <a:srgbClr val="D9BD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g202f957562a_0_164"/>
          <p:cNvSpPr txBox="1"/>
          <p:nvPr/>
        </p:nvSpPr>
        <p:spPr>
          <a:xfrm>
            <a:off x="1425450" y="2172900"/>
            <a:ext cx="15437100" cy="52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D9BD34"/>
                </a:solidFill>
                <a:latin typeface="Arial"/>
                <a:ea typeface="Arial"/>
                <a:cs typeface="Arial"/>
                <a:sym typeface="Arial"/>
              </a:rPr>
              <a:t>Definição: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Programação Orientação a Objetos (POO) é um paradigma de programação que organiza o código em torno de entidades chamadas objetos.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Esse novo paradigma se baseia principalmente em dois conceitos chave: classes e objetos. Todos os outros conceitos, igualmente importantes, são construídos em cima desses dois.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Um objeto é uma abstração de algum fato ou ente do mundo real, com atributos que representam as suas características ou propriedades, e métodos que emulam o seu comportamento ou atividade.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02f957562a_0_414"/>
          <p:cNvSpPr/>
          <p:nvPr/>
        </p:nvSpPr>
        <p:spPr>
          <a:xfrm>
            <a:off x="0" y="910500"/>
            <a:ext cx="18288000" cy="9234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202f957562a_0_414"/>
          <p:cNvSpPr txBox="1"/>
          <p:nvPr/>
        </p:nvSpPr>
        <p:spPr>
          <a:xfrm>
            <a:off x="673450" y="910450"/>
            <a:ext cx="13391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Paradigmas</a:t>
            </a:r>
            <a:endParaRPr b="1" i="0" sz="6000" u="none" cap="none" strike="noStrike">
              <a:solidFill>
                <a:srgbClr val="D9BD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g202f957562a_0_4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3513" y="4807400"/>
            <a:ext cx="9960975" cy="518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202f957562a_0_414"/>
          <p:cNvSpPr txBox="1"/>
          <p:nvPr/>
        </p:nvSpPr>
        <p:spPr>
          <a:xfrm>
            <a:off x="673450" y="2273200"/>
            <a:ext cx="17398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Um paradigma é uma forma qualificar a linguagem com base na sua funcionalidade. Podendo ser separados em dois grandes grupos: </a:t>
            </a:r>
            <a:r>
              <a:rPr b="0" i="0" lang="en-US" sz="2800" u="none" cap="none" strike="noStrike">
                <a:solidFill>
                  <a:srgbClr val="D9BD34"/>
                </a:solidFill>
                <a:latin typeface="Arial"/>
                <a:ea typeface="Arial"/>
                <a:cs typeface="Arial"/>
                <a:sym typeface="Arial"/>
              </a:rPr>
              <a:t>imperativos</a:t>
            </a: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b="0" i="0" lang="en-US" sz="2800" u="none" cap="none" strike="noStrike">
                <a:solidFill>
                  <a:srgbClr val="D9BD34"/>
                </a:solidFill>
                <a:latin typeface="Arial"/>
                <a:ea typeface="Arial"/>
                <a:cs typeface="Arial"/>
                <a:sym typeface="Arial"/>
              </a:rPr>
              <a:t>declarativos.</a:t>
            </a:r>
            <a:endParaRPr b="0" i="0" sz="2800" u="none" cap="none" strike="noStrike">
              <a:solidFill>
                <a:srgbClr val="D9BD3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D9BD3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Antes do surgimento da orientação a objeto dentro dos modelos imperativos de paradigma, a programação seguia o paradigma procedural.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02f957562a_0_427"/>
          <p:cNvSpPr/>
          <p:nvPr/>
        </p:nvSpPr>
        <p:spPr>
          <a:xfrm>
            <a:off x="0" y="910500"/>
            <a:ext cx="18288000" cy="9234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g202f957562a_0_427"/>
          <p:cNvSpPr txBox="1"/>
          <p:nvPr/>
        </p:nvSpPr>
        <p:spPr>
          <a:xfrm>
            <a:off x="673450" y="910450"/>
            <a:ext cx="13391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Paradigmas</a:t>
            </a:r>
            <a:endParaRPr b="1" i="0" sz="6000" u="none" cap="none" strike="noStrike">
              <a:solidFill>
                <a:srgbClr val="D9BD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g202f957562a_0_427"/>
          <p:cNvSpPr txBox="1"/>
          <p:nvPr/>
        </p:nvSpPr>
        <p:spPr>
          <a:xfrm>
            <a:off x="673450" y="2273200"/>
            <a:ext cx="1739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202f957562a_0_427"/>
          <p:cNvSpPr txBox="1"/>
          <p:nvPr/>
        </p:nvSpPr>
        <p:spPr>
          <a:xfrm>
            <a:off x="589900" y="2014225"/>
            <a:ext cx="7265700" cy="53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 </a:t>
            </a:r>
            <a:r>
              <a:rPr b="0" i="0" lang="en-US" sz="2800" u="none" cap="none" strike="noStrike">
                <a:solidFill>
                  <a:srgbClr val="D9BD34"/>
                </a:solidFill>
                <a:latin typeface="Arial"/>
                <a:ea typeface="Arial"/>
                <a:cs typeface="Arial"/>
                <a:sym typeface="Arial"/>
              </a:rPr>
              <a:t>paradigma procedural</a:t>
            </a: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código é organizado em rotinas ou funções, as instruções eram passadas para o computador na sequência exata em que deveriam ser executadas.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202f957562a_0_427"/>
          <p:cNvSpPr txBox="1"/>
          <p:nvPr/>
        </p:nvSpPr>
        <p:spPr>
          <a:xfrm>
            <a:off x="9604950" y="2195400"/>
            <a:ext cx="7265700" cy="53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 </a:t>
            </a:r>
            <a:r>
              <a:rPr b="0" i="0" lang="en-US" sz="2800" u="none" cap="none" strike="noStrike">
                <a:solidFill>
                  <a:srgbClr val="D9BD34"/>
                </a:solidFill>
                <a:latin typeface="Arial"/>
                <a:ea typeface="Arial"/>
                <a:cs typeface="Arial"/>
                <a:sym typeface="Arial"/>
              </a:rPr>
              <a:t>paradigma orientado a objetos </a:t>
            </a: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código é organizado em objetos, cada um contendo dados e métodos relacionados. Isso torna o desenvolvimento de software mais organizado e modular.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g202f957562a_0_4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450" y="4569450"/>
            <a:ext cx="6586919" cy="530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202f957562a_0_4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16857" y="4684550"/>
            <a:ext cx="4905299" cy="530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02f957562a_0_438"/>
          <p:cNvSpPr/>
          <p:nvPr/>
        </p:nvSpPr>
        <p:spPr>
          <a:xfrm>
            <a:off x="0" y="910500"/>
            <a:ext cx="18288000" cy="9234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202f957562a_0_438"/>
          <p:cNvSpPr txBox="1"/>
          <p:nvPr/>
        </p:nvSpPr>
        <p:spPr>
          <a:xfrm>
            <a:off x="673450" y="910450"/>
            <a:ext cx="13391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Objetos e Classes</a:t>
            </a:r>
            <a:endParaRPr b="1" i="0" sz="6000" u="none" cap="none" strike="noStrike">
              <a:solidFill>
                <a:srgbClr val="D9BD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g202f957562a_0_438"/>
          <p:cNvSpPr txBox="1"/>
          <p:nvPr/>
        </p:nvSpPr>
        <p:spPr>
          <a:xfrm>
            <a:off x="673450" y="2273200"/>
            <a:ext cx="1739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202f957562a_0_438"/>
          <p:cNvSpPr txBox="1"/>
          <p:nvPr/>
        </p:nvSpPr>
        <p:spPr>
          <a:xfrm>
            <a:off x="10344525" y="2618500"/>
            <a:ext cx="6733200" cy="6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Um </a:t>
            </a:r>
            <a:r>
              <a:rPr b="1" i="0" lang="en-US" sz="2800" u="none" cap="none" strike="noStrike">
                <a:solidFill>
                  <a:srgbClr val="D9BD34"/>
                </a:solidFill>
                <a:latin typeface="Arial"/>
                <a:ea typeface="Arial"/>
                <a:cs typeface="Arial"/>
                <a:sym typeface="Arial"/>
              </a:rPr>
              <a:t>objeto</a:t>
            </a: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é uma instância específica de uma classe. Ele encapsula dados (atributos) e métodos (funções) que operam nesses dados. O objeto representa as características e comportamentos de um elemento do mundo real. 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rgbClr val="D9BD34"/>
                </a:solidFill>
                <a:latin typeface="Arial"/>
                <a:ea typeface="Arial"/>
                <a:cs typeface="Arial"/>
                <a:sym typeface="Arial"/>
              </a:rPr>
              <a:t>classe</a:t>
            </a: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é como um modelo para criar objetos com características semelhantes. Ela define como os objetos se comportam (métodos)  e quais dados serão representados (atributos).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g202f957562a_0_438"/>
          <p:cNvPicPr preferRelativeResize="0"/>
          <p:nvPr/>
        </p:nvPicPr>
        <p:blipFill rotWithShape="1">
          <a:blip r:embed="rId3">
            <a:alphaModFix/>
          </a:blip>
          <a:srcRect b="8068" l="12585" r="12592" t="12439"/>
          <a:stretch/>
        </p:blipFill>
        <p:spPr>
          <a:xfrm>
            <a:off x="572725" y="2788075"/>
            <a:ext cx="9020898" cy="594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02f957562a_0_450"/>
          <p:cNvSpPr/>
          <p:nvPr/>
        </p:nvSpPr>
        <p:spPr>
          <a:xfrm>
            <a:off x="0" y="910500"/>
            <a:ext cx="18288000" cy="9234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g202f957562a_0_450"/>
          <p:cNvSpPr txBox="1"/>
          <p:nvPr/>
        </p:nvSpPr>
        <p:spPr>
          <a:xfrm>
            <a:off x="673450" y="910450"/>
            <a:ext cx="13391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Classes</a:t>
            </a:r>
            <a:endParaRPr b="1" i="0" sz="6000" u="none" cap="none" strike="noStrike">
              <a:solidFill>
                <a:srgbClr val="D9BD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Google Shape;222;g202f957562a_0_4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6825" y="5524750"/>
            <a:ext cx="2033775" cy="20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202f957562a_0_450"/>
          <p:cNvSpPr txBox="1"/>
          <p:nvPr/>
        </p:nvSpPr>
        <p:spPr>
          <a:xfrm>
            <a:off x="12344425" y="4107075"/>
            <a:ext cx="45906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classe é um conjunto de objetos com características em comum. E é justamente a classe quem define o comportamento do objeto (</a:t>
            </a:r>
            <a:r>
              <a:rPr b="0" i="0" lang="en-US" sz="2800" u="none" cap="none" strike="noStrike">
                <a:solidFill>
                  <a:srgbClr val="D9BD34"/>
                </a:solidFill>
                <a:latin typeface="Arial"/>
                <a:ea typeface="Arial"/>
                <a:cs typeface="Arial"/>
                <a:sym typeface="Arial"/>
              </a:rPr>
              <a:t>métodos</a:t>
            </a: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  e suas características ( </a:t>
            </a:r>
            <a:r>
              <a:rPr b="0" i="0" lang="en-US" sz="2800" u="none" cap="none" strike="noStrike">
                <a:solidFill>
                  <a:srgbClr val="D9BD34"/>
                </a:solidFill>
                <a:latin typeface="Arial"/>
                <a:ea typeface="Arial"/>
                <a:cs typeface="Arial"/>
                <a:sym typeface="Arial"/>
              </a:rPr>
              <a:t>atributos</a:t>
            </a: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" name="Google Shape;224;g202f957562a_0_450"/>
          <p:cNvGrpSpPr/>
          <p:nvPr/>
        </p:nvGrpSpPr>
        <p:grpSpPr>
          <a:xfrm>
            <a:off x="470525" y="2427963"/>
            <a:ext cx="11370301" cy="7135325"/>
            <a:chOff x="3395275" y="2370413"/>
            <a:chExt cx="11370301" cy="7135325"/>
          </a:xfrm>
        </p:grpSpPr>
        <p:pic>
          <p:nvPicPr>
            <p:cNvPr id="225" name="Google Shape;225;g202f957562a_0_450"/>
            <p:cNvPicPr preferRelativeResize="0"/>
            <p:nvPr/>
          </p:nvPicPr>
          <p:blipFill rotWithShape="1">
            <a:blip r:embed="rId4">
              <a:alphaModFix/>
            </a:blip>
            <a:srcRect b="26662" l="10362" r="55243" t="18497"/>
            <a:stretch/>
          </p:blipFill>
          <p:spPr>
            <a:xfrm>
              <a:off x="3395275" y="2370413"/>
              <a:ext cx="11370301" cy="7135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Google Shape;226;g202f957562a_0_4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960476" y="5137625"/>
              <a:ext cx="1772125" cy="17721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7" name="Google Shape;227;g202f957562a_0_450"/>
          <p:cNvSpPr txBox="1"/>
          <p:nvPr/>
        </p:nvSpPr>
        <p:spPr>
          <a:xfrm>
            <a:off x="673450" y="26690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D9BD34"/>
                </a:solidFill>
                <a:latin typeface="Arial"/>
                <a:ea typeface="Arial"/>
                <a:cs typeface="Arial"/>
                <a:sym typeface="Arial"/>
              </a:rPr>
              <a:t>métodos</a:t>
            </a: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202f957562a_0_450"/>
          <p:cNvSpPr txBox="1"/>
          <p:nvPr/>
        </p:nvSpPr>
        <p:spPr>
          <a:xfrm>
            <a:off x="8526950" y="26690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D9BD34"/>
                </a:solidFill>
                <a:latin typeface="Arial"/>
                <a:ea typeface="Arial"/>
                <a:cs typeface="Arial"/>
                <a:sym typeface="Arial"/>
              </a:rPr>
              <a:t>atributos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02f957562a_0_464"/>
          <p:cNvSpPr/>
          <p:nvPr/>
        </p:nvSpPr>
        <p:spPr>
          <a:xfrm>
            <a:off x="0" y="910500"/>
            <a:ext cx="18288000" cy="9234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202f957562a_0_464"/>
          <p:cNvSpPr txBox="1"/>
          <p:nvPr/>
        </p:nvSpPr>
        <p:spPr>
          <a:xfrm>
            <a:off x="673450" y="910450"/>
            <a:ext cx="13391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Objetos</a:t>
            </a:r>
            <a:endParaRPr b="1" i="0" sz="6000" u="none" cap="none" strike="noStrike">
              <a:solidFill>
                <a:srgbClr val="D9BD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g202f957562a_0_464"/>
          <p:cNvPicPr preferRelativeResize="0"/>
          <p:nvPr/>
        </p:nvPicPr>
        <p:blipFill rotWithShape="1">
          <a:blip r:embed="rId3">
            <a:alphaModFix/>
          </a:blip>
          <a:srcRect b="28304" l="14082" r="14176" t="15822"/>
          <a:stretch/>
        </p:blipFill>
        <p:spPr>
          <a:xfrm>
            <a:off x="529575" y="2263600"/>
            <a:ext cx="10908426" cy="762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202f957562a_0_4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66900" y="3664725"/>
            <a:ext cx="2033775" cy="20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202f957562a_0_464"/>
          <p:cNvSpPr txBox="1"/>
          <p:nvPr/>
        </p:nvSpPr>
        <p:spPr>
          <a:xfrm>
            <a:off x="12027875" y="3484850"/>
            <a:ext cx="48063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Um objeto é uma </a:t>
            </a:r>
            <a:r>
              <a:rPr b="0" i="0" lang="en-US" sz="2800" u="none" cap="none" strike="noStrike">
                <a:solidFill>
                  <a:srgbClr val="D9BD34"/>
                </a:solidFill>
                <a:latin typeface="Arial"/>
                <a:ea typeface="Arial"/>
                <a:cs typeface="Arial"/>
                <a:sym typeface="Arial"/>
              </a:rPr>
              <a:t>instância específica de uma classe</a:t>
            </a: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Ele encapsula atributos e métodos que operam nesses dados.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Cada objeto possui características próprias que representam seu estado atual.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g202f957562a_0_4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0250" y="3664725"/>
            <a:ext cx="2274000" cy="227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9" name="Google Shape;239;g202f957562a_0_4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75100" y="7068550"/>
            <a:ext cx="2274000" cy="2396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0" name="Google Shape;240;g202f957562a_0_4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53325" y="3664725"/>
            <a:ext cx="2274000" cy="227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1" name="Google Shape;241;g202f957562a_0_46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661000" y="7357350"/>
            <a:ext cx="2274000" cy="227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2" name="Google Shape;242;g202f957562a_0_46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90500" y="7357350"/>
            <a:ext cx="2206500" cy="2274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02f957562a_0_514"/>
          <p:cNvSpPr/>
          <p:nvPr/>
        </p:nvSpPr>
        <p:spPr>
          <a:xfrm>
            <a:off x="0" y="910500"/>
            <a:ext cx="18288000" cy="9234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202f957562a_0_514"/>
          <p:cNvSpPr txBox="1"/>
          <p:nvPr/>
        </p:nvSpPr>
        <p:spPr>
          <a:xfrm>
            <a:off x="673450" y="910450"/>
            <a:ext cx="13391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45720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Classes - método Construtor</a:t>
            </a:r>
            <a:endParaRPr b="1" i="0" sz="6000" u="none" cap="none" strike="noStrike">
              <a:solidFill>
                <a:srgbClr val="D9BD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202f957562a_0_514"/>
          <p:cNvSpPr txBox="1"/>
          <p:nvPr/>
        </p:nvSpPr>
        <p:spPr>
          <a:xfrm>
            <a:off x="1239650" y="2025175"/>
            <a:ext cx="16511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objetivo principal do método construtor </a:t>
            </a:r>
            <a:r>
              <a:rPr b="0" i="0" lang="en-US" sz="2800" u="none" cap="none" strike="noStrike">
                <a:solidFill>
                  <a:srgbClr val="D9BD34"/>
                </a:solidFill>
                <a:latin typeface="Arial"/>
                <a:ea typeface="Arial"/>
                <a:cs typeface="Arial"/>
                <a:sym typeface="Arial"/>
              </a:rPr>
              <a:t>__init__</a:t>
            </a: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é inicializar os atributos da instância recém-criada (objeto). Isso permite que você defina o estado inicial do objeto e forneça quaisquer argumentos necessários para inicializá-lo corretamente.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202f957562a_0_514"/>
          <p:cNvSpPr txBox="1"/>
          <p:nvPr/>
        </p:nvSpPr>
        <p:spPr>
          <a:xfrm>
            <a:off x="1375825" y="4167875"/>
            <a:ext cx="14966100" cy="23781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None/>
            </a:pPr>
            <a:r>
              <a:rPr b="0" i="0" lang="en-US" sz="2850" u="none" cap="none" strike="noStrike">
                <a:solidFill>
                  <a:srgbClr val="2E95D3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0" i="0" lang="en-US" sz="2850" u="none" cap="none" strike="noStrike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2850" u="none" cap="none" strike="noStrike">
                <a:solidFill>
                  <a:srgbClr val="F22C3D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Livro</a:t>
            </a:r>
            <a:r>
              <a:rPr b="0" i="0" lang="en-US" sz="2850" u="none" cap="none" strike="noStrike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2850" u="none" cap="none" strike="noStrike">
              <a:solidFill>
                <a:srgbClr val="FFFFFF"/>
              </a:solidFill>
              <a:highlight>
                <a:srgbClr val="0D0D0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None/>
            </a:pPr>
            <a:r>
              <a:rPr b="0" i="0" lang="en-US" sz="2850" u="none" cap="none" strike="noStrike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-US" sz="2850" u="none" cap="none" strike="noStrike">
                <a:solidFill>
                  <a:srgbClr val="2E95D3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n-US" sz="2850" u="none" cap="none" strike="noStrike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2850" u="none" cap="none" strike="noStrike">
                <a:solidFill>
                  <a:srgbClr val="F22C3D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b="0" i="0" lang="en-US" sz="2850" u="none" cap="none" strike="noStrike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(self, titulo, autor, ano_publicacao):</a:t>
            </a:r>
            <a:endParaRPr b="0" i="0" sz="2850" u="none" cap="none" strike="noStrike">
              <a:solidFill>
                <a:srgbClr val="FFFFFF"/>
              </a:solidFill>
              <a:highlight>
                <a:srgbClr val="0D0D0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None/>
            </a:pPr>
            <a:r>
              <a:rPr b="0" i="0" lang="en-US" sz="2850" u="none" cap="none" strike="noStrike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        self.titulo = titulo</a:t>
            </a:r>
            <a:endParaRPr b="0" i="0" sz="2850" u="none" cap="none" strike="noStrike">
              <a:solidFill>
                <a:srgbClr val="FFFFFF"/>
              </a:solidFill>
              <a:highlight>
                <a:srgbClr val="0D0D0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None/>
            </a:pPr>
            <a:r>
              <a:rPr b="0" i="0" lang="en-US" sz="2850" u="none" cap="none" strike="noStrike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        self.autor = autor</a:t>
            </a:r>
            <a:endParaRPr b="0" i="0" sz="2850" u="none" cap="none" strike="noStrike">
              <a:solidFill>
                <a:srgbClr val="FFFFFF"/>
              </a:solidFill>
              <a:highlight>
                <a:srgbClr val="0D0D0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None/>
            </a:pPr>
            <a:r>
              <a:rPr b="0" i="0" lang="en-US" sz="2850" u="none" cap="none" strike="noStrike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        self.ano_publicacao = ano_publicacao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202f957562a_0_514"/>
          <p:cNvSpPr txBox="1"/>
          <p:nvPr/>
        </p:nvSpPr>
        <p:spPr>
          <a:xfrm>
            <a:off x="1375825" y="6808500"/>
            <a:ext cx="14966100" cy="6156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livroPython = Livro(</a:t>
            </a:r>
            <a:r>
              <a:rPr b="0" i="0" lang="en-US" sz="2800" u="none" cap="none" strike="noStrike">
                <a:solidFill>
                  <a:srgbClr val="00A67D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"Pense em Python"</a:t>
            </a:r>
            <a:r>
              <a:rPr b="0" i="0" lang="en-US" sz="2800" u="none" cap="none" strike="noStrike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n-US" sz="2800" u="none" cap="none" strike="noStrike">
                <a:solidFill>
                  <a:srgbClr val="00A67D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"Allen B. Downey"</a:t>
            </a:r>
            <a:r>
              <a:rPr b="0" i="0" lang="en-US" sz="2800" u="none" cap="none" strike="noStrike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n-US" sz="2800" u="none" cap="none" strike="noStrike">
                <a:solidFill>
                  <a:srgbClr val="DF3079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2002</a:t>
            </a:r>
            <a:r>
              <a:rPr b="0" i="0" lang="en-US" sz="2800" u="none" cap="none" strike="noStrike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202f957562a_0_514"/>
          <p:cNvSpPr txBox="1"/>
          <p:nvPr/>
        </p:nvSpPr>
        <p:spPr>
          <a:xfrm>
            <a:off x="1239650" y="8033100"/>
            <a:ext cx="13592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</a:t>
            </a:r>
            <a:r>
              <a:rPr b="1" i="0" lang="en-US" sz="2800" u="none" cap="none" strike="noStrike">
                <a:solidFill>
                  <a:srgbClr val="D9BD34"/>
                </a:solidFill>
                <a:latin typeface="Arial"/>
                <a:ea typeface="Arial"/>
                <a:cs typeface="Arial"/>
                <a:sym typeface="Arial"/>
              </a:rPr>
              <a:t>self </a:t>
            </a: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é uma referência à instância atual da classe e é usado para acessar variáveis que pertencem à classe. Ele atua como um ponteiro para a instância da classe que está sendo executada no momento. Em outras palavras, self representa o objeto ou a instância de uma classe.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